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405" r:id="rId2"/>
    <p:sldId id="407" r:id="rId3"/>
    <p:sldId id="435" r:id="rId4"/>
    <p:sldId id="443" r:id="rId5"/>
    <p:sldId id="338" r:id="rId6"/>
    <p:sldId id="427" r:id="rId7"/>
    <p:sldId id="428" r:id="rId8"/>
    <p:sldId id="425" r:id="rId9"/>
    <p:sldId id="438" r:id="rId10"/>
    <p:sldId id="412" r:id="rId11"/>
    <p:sldId id="437" r:id="rId12"/>
    <p:sldId id="446" r:id="rId13"/>
    <p:sldId id="421" r:id="rId14"/>
    <p:sldId id="414" r:id="rId15"/>
    <p:sldId id="445" r:id="rId16"/>
    <p:sldId id="418" r:id="rId17"/>
    <p:sldId id="444" r:id="rId18"/>
    <p:sldId id="434" r:id="rId19"/>
    <p:sldId id="419" r:id="rId20"/>
    <p:sldId id="422" r:id="rId21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3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9296" autoAdjust="0"/>
  </p:normalViewPr>
  <p:slideViewPr>
    <p:cSldViewPr>
      <p:cViewPr>
        <p:scale>
          <a:sx n="70" d="100"/>
          <a:sy n="70" d="100"/>
        </p:scale>
        <p:origin x="-12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3EF1C-6B29-4DE0-BEF9-DEA7BD7BC562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EF2B0-B29D-4DE7-B952-7F3DFCF6BF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01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4D27-E91B-4A99-A07C-28F0DC543946}" type="datetime1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6488-1A9E-4B7E-98C1-CBB363E47E5B}" type="datetime1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8ED8-F417-46CC-9128-62A2EC30B972}" type="datetime1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2C37-EE3B-4226-B75A-ED582F046490}" type="datetime1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DAF8-21E9-4F4C-B557-7984948A06F4}" type="datetime1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4D35-71E9-45D9-A5E3-D5E49B624150}" type="datetime1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882C-75A2-4C90-890A-CDAEFF468E84}" type="datetime1">
              <a:rPr lang="en-US" smtClean="0"/>
              <a:pPr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F41D-42C6-49EA-9814-EED71B41B201}" type="datetime1">
              <a:rPr lang="en-US" smtClean="0"/>
              <a:pPr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F070-BD31-4175-A627-92C8E47D0AC7}" type="datetime1">
              <a:rPr lang="en-US" smtClean="0"/>
              <a:pPr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AEA2-84EB-4739-983F-434717475124}" type="datetime1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7DBD-5759-4B5C-8294-8D048D440835}" type="datetime1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E6A6D-3AAB-49FE-9CAE-320DF706ADA0}" type="datetime1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ipe dir="u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8382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GOVERNMENT OF PUDUCHERRY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endParaRPr lang="en-US" sz="3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6553200"/>
            <a:ext cx="7772400" cy="6096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endParaRPr lang="en-US" sz="4000" b="1" dirty="0" smtClean="0">
              <a:solidFill>
                <a:srgbClr val="0033CC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5638800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MID-DAY</a:t>
            </a:r>
            <a:r>
              <a:rPr lang="en-US" sz="3000" b="1" dirty="0" smtClean="0">
                <a:solidFill>
                  <a:srgbClr val="0033CC"/>
                </a:solidFill>
                <a:latin typeface="Arial Black" pitchFamily="34" charset="0"/>
              </a:rPr>
              <a:t> </a:t>
            </a:r>
            <a:r>
              <a:rPr lang="en-US" sz="3000" b="1" dirty="0" smtClean="0">
                <a:solidFill>
                  <a:srgbClr val="0033CC"/>
                </a:solidFill>
              </a:rPr>
              <a:t>MEAL SCHEME</a:t>
            </a:r>
            <a:br>
              <a:rPr lang="en-US" sz="3000" b="1" dirty="0" smtClean="0">
                <a:solidFill>
                  <a:srgbClr val="0033CC"/>
                </a:solidFill>
              </a:rPr>
            </a:br>
            <a:r>
              <a:rPr lang="en-US" sz="3000" b="1" dirty="0" smtClean="0">
                <a:solidFill>
                  <a:srgbClr val="0033CC"/>
                </a:solidFill>
              </a:rPr>
              <a:t> 2018-19</a:t>
            </a:r>
            <a:endParaRPr lang="en-US" sz="3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6858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458200" cy="445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457200"/>
          </a:xfrm>
        </p:spPr>
        <p:txBody>
          <a:bodyPr>
            <a:normAutofit fontScale="90000"/>
          </a:bodyPr>
          <a:lstStyle/>
          <a:p>
            <a:pPr lvl="0"/>
            <a:r>
              <a:rPr lang="en-IN" b="1" dirty="0" smtClean="0"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IN" b="1" dirty="0" smtClean="0"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2" name="Picture 4" descr="F:\MMS NEW\MHRD\Photos\Koonichampet photos\IMG_7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8572560" cy="2786082"/>
          </a:xfrm>
          <a:prstGeom prst="rect">
            <a:avLst/>
          </a:prstGeom>
          <a:noFill/>
        </p:spPr>
      </p:pic>
      <p:pic>
        <p:nvPicPr>
          <p:cNvPr id="7" name="Picture 5" descr="F:\MMS NEW\MHRD\2016-17\PHOTOS\koonichampet\8supervision by teac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660548"/>
            <a:ext cx="8553480" cy="265452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04800" y="214290"/>
            <a:ext cx="8534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PRACTICES INVOLVED BY THE STUDENTS IN MDM </a:t>
            </a:r>
            <a:endParaRPr lang="en-US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u="sng" dirty="0" smtClean="0"/>
              <a:t>District Level Committee  </a:t>
            </a:r>
            <a:r>
              <a:rPr lang="en-IN" b="1" u="sng" dirty="0" smtClean="0"/>
              <a:t>M</a:t>
            </a:r>
            <a:r>
              <a:rPr lang="en-US" b="1" u="sng" dirty="0" err="1" smtClean="0"/>
              <a:t>eeting</a:t>
            </a:r>
            <a:r>
              <a:rPr lang="en-US" b="1" u="sng" dirty="0" smtClean="0"/>
              <a:t> - </a:t>
            </a:r>
            <a:r>
              <a:rPr lang="en-US" b="1" u="sng" dirty="0" err="1" smtClean="0"/>
              <a:t>Karaikal</a:t>
            </a:r>
            <a:r>
              <a:rPr lang="en-US" b="1" u="sng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C:\Users\middaymeals\Desktop\_MG_03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809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62116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Hon’ble</a:t>
            </a:r>
            <a:r>
              <a:rPr lang="en-US" dirty="0" smtClean="0"/>
              <a:t> M.P(</a:t>
            </a:r>
            <a:r>
              <a:rPr lang="en-US" dirty="0" err="1" smtClean="0"/>
              <a:t>Lok</a:t>
            </a:r>
            <a:r>
              <a:rPr lang="en-US" dirty="0" smtClean="0"/>
              <a:t> </a:t>
            </a:r>
            <a:r>
              <a:rPr lang="en-US" dirty="0" err="1" smtClean="0"/>
              <a:t>Sabha</a:t>
            </a:r>
            <a:r>
              <a:rPr lang="en-US" smtClean="0"/>
              <a:t>), </a:t>
            </a:r>
            <a:r>
              <a:rPr lang="en-US" dirty="0" smtClean="0"/>
              <a:t>Education Minister ,District Collector, &amp; other officials , meeting held on 27.2.2018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31" name="Picture 7" descr="C:\Users\NIC\Desktop\yoga\IMG-20180509-WA0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5200"/>
            <a:ext cx="4876800" cy="3352800"/>
          </a:xfrm>
          <a:prstGeom prst="rect">
            <a:avLst/>
          </a:prstGeom>
          <a:noFill/>
        </p:spPr>
      </p:pic>
      <p:pic>
        <p:nvPicPr>
          <p:cNvPr id="1033" name="Picture 9" descr="C:\Users\NIC\Desktop\yoga\IMG-20180509-WA0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76799" cy="3505200"/>
          </a:xfrm>
          <a:prstGeom prst="rect">
            <a:avLst/>
          </a:prstGeom>
          <a:noFill/>
        </p:spPr>
      </p:pic>
      <p:pic>
        <p:nvPicPr>
          <p:cNvPr id="1034" name="Picture 10" descr="C:\Users\NIC\Desktop\yoga\IMG-20180509-WA0007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505200"/>
            <a:ext cx="4648200" cy="3429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1"/>
            <a:ext cx="2895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YOGA</a:t>
            </a:r>
            <a:endParaRPr lang="en-US" sz="1200" dirty="0"/>
          </a:p>
        </p:txBody>
      </p:sp>
      <p:pic>
        <p:nvPicPr>
          <p:cNvPr id="1028" name="Picture 4" descr="C:\Users\NIC\Desktop\yoga\IMG-20180509-WA00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648200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IN" sz="3600" b="1" dirty="0" smtClean="0"/>
              <a:t>SCHOOL HEALTH PROGRAM 2017-18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 smtClean="0"/>
              <a:t>Total No. of Schools covered 	–      431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IN" dirty="0" smtClean="0"/>
              <a:t>Distribution of Iron &amp; Folic </a:t>
            </a:r>
            <a:r>
              <a:rPr lang="en-IN" dirty="0"/>
              <a:t>Acid, Vitamin A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IN" dirty="0" smtClean="0"/>
              <a:t>      &amp; </a:t>
            </a:r>
            <a:r>
              <a:rPr lang="en-IN" dirty="0"/>
              <a:t>De-worming Tablets</a:t>
            </a:r>
            <a:endParaRPr lang="en-IN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Measles- Rubella Vaccination Campaign </a:t>
            </a:r>
            <a:r>
              <a:rPr lang="en-US" sz="2800" dirty="0" smtClean="0"/>
              <a:t> 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/>
              <a:t>Distribution of Spectacles – 315 Students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 smtClean="0"/>
              <a:t>Distribution of Sanitary Napkins 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 descr="C:\Users\midmaymeals\Desktop\Photos\Albendazole Tab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6388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6248400"/>
            <a:ext cx="9144000" cy="5715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DISTIRIBUTION OF ALBENDAZOLE TABLET</a:t>
            </a:r>
            <a:endParaRPr lang="en-IN" sz="2800" b="1" dirty="0" smtClean="0">
              <a:solidFill>
                <a:srgbClr val="0033CC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477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00" b="1" dirty="0" smtClean="0"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DEWORMING DAY-2017</a:t>
            </a:r>
            <a:endParaRPr lang="en-IN" sz="3100" b="1" dirty="0" smtClean="0">
              <a:solidFill>
                <a:srgbClr val="0033CC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MEASLES- RUBELLA VACCINATION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3" descr="C:\Users\midmaymeals\Desktop\Photos\Vaccin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7" name="Picture 3" descr="F:\MMS NEW\MHRD\Photos\Koonichampet photos\IMG_7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657600"/>
            <a:ext cx="8663880" cy="2895600"/>
          </a:xfrm>
          <a:prstGeom prst="rect">
            <a:avLst/>
          </a:prstGeom>
          <a:noFill/>
        </p:spPr>
      </p:pic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83920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PROVIDING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HOT MILK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F:\MMS NEW\MHRD\Photos\Koonichampet photos\Children drinking mil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8663880" cy="29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ddaymeals\Desktop\New folder (2)\IMG-20171222-WA011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81400"/>
            <a:ext cx="8226726" cy="2971800"/>
          </a:xfrm>
          <a:prstGeom prst="rect">
            <a:avLst/>
          </a:prstGeom>
          <a:noFill/>
        </p:spPr>
      </p:pic>
      <p:pic>
        <p:nvPicPr>
          <p:cNvPr id="1028" name="Picture 4" descr="C:\Users\middaymeals\Desktop\New folder (2)\IMG-20171222-WA0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8229600" cy="28956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4873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Nutritious Biscuits Serving  to the Primary Children</a:t>
            </a:r>
            <a:endParaRPr lang="en-IN" sz="2400" b="1" dirty="0" smtClean="0">
              <a:solidFill>
                <a:srgbClr val="0033CC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IN" dirty="0" smtClean="0"/>
              <a:t>BUDGET PROPOSAL FOR THE YEAR 2018-19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53401" cy="4196829"/>
        </p:xfrm>
        <a:graphic>
          <a:graphicData uri="http://schemas.openxmlformats.org/drawingml/2006/table">
            <a:tbl>
              <a:tblPr firstRow="1" bandRow="1">
                <a:solidFill>
                  <a:schemeClr val="tx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1430421"/>
                <a:gridCol w="858253"/>
                <a:gridCol w="1001295"/>
                <a:gridCol w="1001295"/>
                <a:gridCol w="804612"/>
                <a:gridCol w="1019175"/>
                <a:gridCol w="1019175"/>
                <a:gridCol w="1019175"/>
              </a:tblGrid>
              <a:tr h="49137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IN" sz="1600" b="1" i="0" u="none" strike="noStrike" dirty="0" smtClean="0">
                          <a:latin typeface="Arial Narrow"/>
                        </a:rPr>
                        <a:t>    Component</a:t>
                      </a:r>
                      <a:endParaRPr lang="en-IN" sz="1600" b="1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latin typeface="Arial Narrow"/>
                        </a:rPr>
                        <a:t>Central Assistance-60%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latin typeface="Arial Narrow"/>
                        </a:rPr>
                        <a:t>State </a:t>
                      </a:r>
                      <a:r>
                        <a:rPr lang="en-IN" sz="1600" b="1" i="0" u="none" strike="noStrike" dirty="0" smtClean="0">
                          <a:latin typeface="Arial Narrow"/>
                        </a:rPr>
                        <a:t>40%(</a:t>
                      </a:r>
                      <a:r>
                        <a:rPr lang="en-IN" sz="1600" b="1" i="0" u="none" strike="noStrike" dirty="0" err="1" smtClean="0">
                          <a:latin typeface="Arial Narrow"/>
                        </a:rPr>
                        <a:t>Manadatory</a:t>
                      </a:r>
                      <a:r>
                        <a:rPr lang="en-IN" sz="1600" b="1" i="0" u="none" strike="noStrike" dirty="0" smtClean="0">
                          <a:latin typeface="Arial Narrow"/>
                        </a:rPr>
                        <a:t>)</a:t>
                      </a:r>
                      <a:endParaRPr lang="en-IN" sz="1600" b="1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latin typeface="Arial Narrow"/>
                        </a:rPr>
                        <a:t>Grand Total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49137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latin typeface="Arial Narrow"/>
                        </a:rPr>
                        <a:t>Primary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latin typeface="Arial Narrow"/>
                        </a:rPr>
                        <a:t>Upper Primary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latin typeface="Arial Narrow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latin typeface="Arial Narrow"/>
                        </a:rPr>
                        <a:t>Primary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latin typeface="Arial Narrow"/>
                        </a:rPr>
                        <a:t>Upper Primary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latin typeface="Arial Narrow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97266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Cost of Food grains 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16.53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19.04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35.57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 smtClean="0">
                          <a:latin typeface="Arial Narrow"/>
                        </a:rPr>
                        <a:t>35.57</a:t>
                      </a:r>
                      <a:endParaRPr lang="en-IN" sz="1600" b="1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491376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Cooking Cost  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136.61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157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293.61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latin typeface="Arial Narrow"/>
                        </a:rPr>
                        <a:t>90.89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latin typeface="Arial Narrow"/>
                        </a:rPr>
                        <a:t>104.52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latin typeface="Arial Narrow"/>
                        </a:rPr>
                        <a:t>195.41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 smtClean="0">
                          <a:latin typeface="Arial Narrow"/>
                        </a:rPr>
                        <a:t>489.02</a:t>
                      </a:r>
                      <a:endParaRPr lang="en-IN" sz="1600" b="1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739588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Honorarium to Cook-cum-Helper 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33.36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28.5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61.86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latin typeface="Arial Narrow"/>
                        </a:rPr>
                        <a:t>22.24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latin typeface="Arial Narrow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latin typeface="Arial Narrow"/>
                        </a:rPr>
                        <a:t>41.24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latin typeface="Arial Narrow"/>
                        </a:rPr>
                        <a:t>103.1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497266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Transportation Assistance 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4.13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4.76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8.89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latin typeface="Arial Narrow"/>
                        </a:rPr>
                        <a:t>8.89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491376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MME 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latin typeface="Arial Narrow"/>
                        </a:rPr>
                        <a:t>120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491376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Total - A 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310.63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209.30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519.93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113.13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123.52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236.65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 smtClean="0">
                          <a:latin typeface="Arial Narrow"/>
                        </a:rPr>
                        <a:t>756.58</a:t>
                      </a:r>
                      <a:endParaRPr lang="en-IN" sz="1600" b="1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43800" y="1219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( in </a:t>
            </a:r>
            <a:r>
              <a:rPr lang="en-IN" dirty="0" err="1" smtClean="0"/>
              <a:t>lakh</a:t>
            </a:r>
            <a:r>
              <a:rPr lang="en-IN" dirty="0" smtClean="0"/>
              <a:t>)</a:t>
            </a:r>
            <a:endParaRPr lang="en-IN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PROPOSAL  - MME PLAN 2018-19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089695"/>
              </p:ext>
            </p:extLst>
          </p:nvPr>
        </p:nvGraphicFramePr>
        <p:xfrm>
          <a:off x="457200" y="914405"/>
          <a:ext cx="8229601" cy="540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870"/>
                <a:gridCol w="3602887"/>
                <a:gridCol w="923768"/>
                <a:gridCol w="743079"/>
                <a:gridCol w="869150"/>
                <a:gridCol w="923768"/>
                <a:gridCol w="743079"/>
              </a:tblGrid>
              <a:tr h="3312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latin typeface="Arial"/>
                        </a:rPr>
                        <a:t>Activities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Districts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93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1" i="0" u="none" strike="noStrike" dirty="0">
                          <a:latin typeface="Arial"/>
                        </a:rPr>
                        <a:t>School Level Expenses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Puducherry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KKL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Mahe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Yanam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Total</a:t>
                      </a:r>
                      <a:endParaRPr lang="en-US" sz="1050" b="1" dirty="0"/>
                    </a:p>
                  </a:txBody>
                  <a:tcPr anchor="ctr"/>
                </a:tc>
              </a:tr>
              <a:tr h="180223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Training for Cook</a:t>
                      </a:r>
                      <a:r>
                        <a:rPr lang="en-US" sz="1100" baseline="0" dirty="0" smtClean="0"/>
                        <a:t> Cum Helper</a:t>
                      </a:r>
                      <a:endParaRPr lang="en-US" sz="1100" dirty="0"/>
                    </a:p>
                  </a:txBody>
                  <a:tcPr marL="9525" marR="9525" marT="9525" marB="0"/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</a:tr>
              <a:tr h="29385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Repair and Maintenance of Cooking devices, Utensils</a:t>
                      </a:r>
                      <a:endParaRPr lang="en-US" sz="1100" dirty="0"/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223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Eating</a:t>
                      </a:r>
                      <a:r>
                        <a:rPr lang="en-US" sz="1100" baseline="0" dirty="0" smtClean="0"/>
                        <a:t> Plates (SS) upper primary</a:t>
                      </a:r>
                      <a:endParaRPr lang="en-US" sz="1100" dirty="0"/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410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Storage Bin</a:t>
                      </a:r>
                      <a:endParaRPr lang="en-US" sz="1100" dirty="0"/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223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Soap – Hand wash</a:t>
                      </a:r>
                      <a:endParaRPr lang="en-US" sz="1100" dirty="0"/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98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Printing &amp; Stationary </a:t>
                      </a:r>
                      <a:endParaRPr lang="en-US" sz="1100" dirty="0"/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0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Sub Total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/>
                </a:tc>
              </a:tr>
              <a:tr h="3197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Arial"/>
                        </a:rPr>
                        <a:t>II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1000" b="1" i="0" u="none" strike="noStrike" dirty="0">
                          <a:latin typeface="Arial"/>
                        </a:rPr>
                        <a:t>Management, Supervision, Training,  Internal Monitoring and External </a:t>
                      </a:r>
                      <a:r>
                        <a:rPr lang="en-US" sz="1000" b="1" i="0" u="none" strike="noStrike" dirty="0" smtClean="0">
                          <a:latin typeface="Arial"/>
                        </a:rPr>
                        <a:t>Monitoring.</a:t>
                      </a:r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Puducherry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KKL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Mahe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Yanam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9525" marR="9525" marT="9525" marB="0" anchor="ctr"/>
                </a:tc>
              </a:tr>
              <a:tr h="2177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00" b="0" i="0" u="none" strike="noStrike" dirty="0" err="1">
                          <a:latin typeface="Arial"/>
                        </a:rPr>
                        <a:t>i</a:t>
                      </a:r>
                      <a:r>
                        <a:rPr lang="en-US" sz="1000" b="0" i="0" u="none" strike="noStrike" dirty="0">
                          <a:latin typeface="Arial"/>
                        </a:rPr>
                        <a:t>) Hiring charges of manpower at various levels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/>
                </a:tc>
              </a:tr>
              <a:tr h="2177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10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ii) Transport &amp; Conveyance</a:t>
                      </a:r>
                      <a:endParaRPr lang="en-US" sz="10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/>
                </a:tc>
              </a:tr>
              <a:tr h="2177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0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iii) Office expenditure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9525" marR="9525" marT="9525" marB="0"/>
                </a:tc>
              </a:tr>
              <a:tr h="2177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0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iv) Furniture, hardware and consumables etc.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9525" marR="9525" marT="9525" marB="0"/>
                </a:tc>
              </a:tr>
              <a:tr h="21901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0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v) Capacity </a:t>
                      </a:r>
                      <a:r>
                        <a:rPr lang="en-US" sz="10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building </a:t>
                      </a:r>
                      <a:r>
                        <a:rPr lang="en-US" sz="10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of officials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9525" marR="9525" marT="9525" marB="0"/>
                </a:tc>
              </a:tr>
              <a:tr h="2177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0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vi) Publicity, Preparation of relevant manuals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9525" marR="9525" marT="9525" marB="0"/>
                </a:tc>
              </a:tr>
              <a:tr h="2177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0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vii) External Monitoring &amp; Evaluation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/>
                </a:tc>
              </a:tr>
              <a:tr h="221169">
                <a:tc>
                  <a:txBody>
                    <a:bodyPr/>
                    <a:lstStyle/>
                    <a:p>
                      <a:pPr algn="ctr" fontAlgn="t"/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0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MDM – IVRS MOBILE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APPS &amp; SMS</a:t>
                      </a:r>
                    </a:p>
                    <a:p>
                      <a:pPr marL="0" lvl="0" algn="l" defTabSz="914400" rtl="0" eaLnBrk="1" fontAlgn="t" latinLnBrk="0" hangingPunct="1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                   </a:t>
                      </a:r>
                      <a:r>
                        <a:rPr lang="en-US" sz="10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endParaRPr lang="en-US" sz="10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/>
                </a:tc>
              </a:tr>
              <a:tr h="217708">
                <a:tc>
                  <a:txBody>
                    <a:bodyPr/>
                    <a:lstStyle/>
                    <a:p>
                      <a:pPr algn="ctr" fontAlgn="t"/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0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  MDM - SOCIAL AUDIT </a:t>
                      </a:r>
                      <a:endParaRPr lang="en-US" sz="10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/>
                </a:tc>
              </a:tr>
              <a:tr h="217708">
                <a:tc>
                  <a:txBody>
                    <a:bodyPr/>
                    <a:lstStyle/>
                    <a:p>
                      <a:pPr algn="ctr" fontAlgn="t"/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0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                    IEC Activities</a:t>
                      </a:r>
                      <a:endParaRPr lang="en-US" sz="10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/>
                </a:tc>
              </a:tr>
              <a:tr h="217708">
                <a:tc>
                  <a:txBody>
                    <a:bodyPr/>
                    <a:lstStyle/>
                    <a:p>
                      <a:pPr algn="ctr" fontAlgn="t"/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0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                    CC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TV</a:t>
                      </a:r>
                      <a:endParaRPr lang="en-US" sz="10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/>
                </a:tc>
              </a:tr>
              <a:tr h="287270">
                <a:tc>
                  <a:txBody>
                    <a:bodyPr/>
                    <a:lstStyle/>
                    <a:p>
                      <a:pPr algn="ctr" fontAlgn="t"/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050" b="1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Sub Total</a:t>
                      </a:r>
                      <a:endParaRPr lang="en-US" sz="1050" b="1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</a:tr>
              <a:tr h="180223">
                <a:tc>
                  <a:txBody>
                    <a:bodyPr/>
                    <a:lstStyle/>
                    <a:p>
                      <a:pPr algn="ctr" fontAlgn="t"/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Grand Total</a:t>
                      </a:r>
                      <a:endParaRPr lang="en-US" sz="1100" b="1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210743" y="332601"/>
            <a:ext cx="8980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Rs. in lakhs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457200"/>
            <a:ext cx="1981200" cy="258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UT. PUDUCHERRY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81600" y="6324600"/>
            <a:ext cx="3429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28600"/>
            <a:ext cx="8382000" cy="11849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2300" b="1" dirty="0" smtClean="0"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800" b="1" dirty="0" smtClean="0"/>
              <a:t> ACHIEVEMENT FOR THE YEAR 2017-18</a:t>
            </a:r>
          </a:p>
          <a:p>
            <a:pPr algn="ctr"/>
            <a:endParaRPr lang="en-US" sz="2000" dirty="0" smtClean="0">
              <a:solidFill>
                <a:srgbClr val="0033CC"/>
              </a:solidFill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588025"/>
              </p:ext>
            </p:extLst>
          </p:nvPr>
        </p:nvGraphicFramePr>
        <p:xfrm>
          <a:off x="381000" y="1524000"/>
          <a:ext cx="8458201" cy="3061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011"/>
                <a:gridCol w="1192390"/>
                <a:gridCol w="1409700"/>
                <a:gridCol w="1409700"/>
                <a:gridCol w="1409700"/>
                <a:gridCol w="1409700"/>
              </a:tblGrid>
              <a:tr h="109732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LEVEL</a:t>
                      </a:r>
                      <a:endParaRPr lang="en-US" sz="15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STANDARD</a:t>
                      </a:r>
                      <a:endParaRPr lang="en-US" sz="15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PAB APPROVAL</a:t>
                      </a:r>
                      <a:endParaRPr lang="en-US" sz="15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STUDENTS STRENGTH</a:t>
                      </a:r>
                      <a:endParaRPr lang="en-US" sz="15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MDM BENEFICIARIES</a:t>
                      </a:r>
                      <a:endParaRPr lang="en-US" sz="15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Percentage</a:t>
                      </a:r>
                      <a:endParaRPr lang="en-US" sz="15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6637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Primary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to V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23093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31657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26231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83%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637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Upper Primary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 to VIII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18064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25242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19252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59951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Total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41157</a:t>
                      </a:r>
                      <a:endParaRPr lang="en-IN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56899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45466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  <a:endParaRPr lang="en-IN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4724400"/>
            <a:ext cx="83820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Total no. of schools =431 </a:t>
            </a:r>
            <a:endParaRPr lang="en-US" sz="3200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953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T H A N K  Y O U</a:t>
            </a: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52"/>
            <a:ext cx="91440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12003"/>
            <a:ext cx="8610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2800" b="1" dirty="0" smtClean="0"/>
              <a:t> PROGRESS FOR THE YEAR 2017-18</a:t>
            </a:r>
          </a:p>
          <a:p>
            <a:pPr algn="ctr"/>
            <a:endParaRPr lang="en-US" sz="2000" dirty="0" smtClean="0">
              <a:solidFill>
                <a:srgbClr val="0033CC"/>
              </a:solidFill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467839"/>
              </p:ext>
            </p:extLst>
          </p:nvPr>
        </p:nvGraphicFramePr>
        <p:xfrm>
          <a:off x="381000" y="1236542"/>
          <a:ext cx="8610600" cy="386885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987591"/>
                <a:gridCol w="1456649"/>
                <a:gridCol w="1722120"/>
                <a:gridCol w="1722120"/>
                <a:gridCol w="1722120"/>
              </a:tblGrid>
              <a:tr h="94252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LEVEL</a:t>
                      </a:r>
                      <a:endParaRPr lang="en-US" sz="15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STANDARD</a:t>
                      </a:r>
                      <a:endParaRPr lang="en-US" sz="15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PAB APPROVAL  (2016-17)</a:t>
                      </a:r>
                      <a:endParaRPr lang="en-US" sz="15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STUDENTS STRENGTH</a:t>
                      </a:r>
                      <a:endParaRPr lang="en-US" sz="15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MDM BENEFICIARIES (2017-18)</a:t>
                      </a:r>
                      <a:endParaRPr lang="en-US" sz="15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701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Primary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to V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23093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31657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26231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701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Upper Primary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 to VIII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18064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25242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19235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701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Pre-Primary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LKG &amp; UKG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7382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6711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742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 School &amp; HSS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IX TO XII STD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38098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22789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1494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Total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41157</a:t>
                      </a:r>
                      <a:endParaRPr lang="en-US" sz="20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102379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74966 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3197185"/>
            <a:ext cx="83058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2300" b="1" dirty="0" smtClean="0"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2800" b="1" dirty="0" smtClean="0"/>
          </a:p>
          <a:p>
            <a:pPr algn="ctr"/>
            <a:endParaRPr lang="en-US" sz="2400" dirty="0" smtClean="0"/>
          </a:p>
          <a:p>
            <a:pPr algn="ctr"/>
            <a:endParaRPr lang="en-US" sz="2300" b="1" dirty="0" smtClean="0">
              <a:solidFill>
                <a:srgbClr val="0033CC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en-US" sz="2000" dirty="0" smtClean="0">
              <a:solidFill>
                <a:srgbClr val="0033CC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5105400"/>
            <a:ext cx="8610600" cy="1371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IN" sz="3100" dirty="0" smtClean="0"/>
              <a:t/>
            </a:r>
            <a:br>
              <a:rPr lang="en-IN" sz="3100" dirty="0" smtClean="0"/>
            </a:br>
            <a:r>
              <a:rPr lang="en-IN" sz="2200" dirty="0" smtClean="0"/>
              <a:t>Beneficiaries for the year 2016-17 =41157 </a:t>
            </a:r>
            <a:br>
              <a:rPr lang="en-IN" sz="2200" dirty="0" smtClean="0"/>
            </a:br>
            <a:r>
              <a:rPr lang="en-IN" sz="2200" dirty="0" smtClean="0"/>
              <a:t> Beneficiaries for the year 2017-18=45466</a:t>
            </a:r>
            <a:br>
              <a:rPr lang="en-IN" sz="2200" dirty="0" smtClean="0"/>
            </a:br>
            <a:r>
              <a:rPr lang="en-IN" sz="2200" dirty="0" smtClean="0"/>
              <a:t>			               =4309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8382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MENU</a:t>
            </a:r>
            <a:r>
              <a:rPr lang="en-US" sz="2300" b="1" dirty="0" smtClean="0"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sz="2300" b="1" dirty="0">
              <a:solidFill>
                <a:srgbClr val="0033CC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066800"/>
          <a:ext cx="77724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756"/>
                <a:gridCol w="5609644"/>
              </a:tblGrid>
              <a:tr h="88113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MONDAY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74596" marR="74596" marT="37297" marB="37297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Rice, Mixed Vegetable Sambar, Carrot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Poriyal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&amp; 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Egg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74596" marR="74596" marT="37297" marB="37297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881139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TUESDAY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74596" marR="74596" marT="37297" marB="37297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Variety Rice – Tomato with   Potato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Poriyal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74596" marR="74596" marT="37297" marB="37297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</a:tr>
              <a:tr h="1151588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WEDNESDAY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74596" marR="74596" marT="37297" marB="37297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Rice, Mixed Vegetable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Sambar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, Beet Root 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Poriyal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&amp; 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Egg</a:t>
                      </a:r>
                    </a:p>
                  </a:txBody>
                  <a:tcPr marL="74596" marR="74596" marT="37297" marB="37297" anchor="ctr">
                    <a:solidFill>
                      <a:srgbClr val="00B0F0"/>
                    </a:solidFill>
                  </a:tcPr>
                </a:tc>
              </a:tr>
              <a:tr h="811346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THURSDAY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74596" marR="74596" marT="37297" marB="37297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Variety Rice – Tamarind Rice with   Potato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Poriyal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55947" marR="55947" marT="0" marB="0" anchor="ctr">
                    <a:solidFill>
                      <a:srgbClr val="00B0F0"/>
                    </a:solidFill>
                  </a:tcPr>
                </a:tc>
              </a:tr>
              <a:tr h="1151588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FRIDAY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74596" marR="74596" marT="37297" marB="37297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Rice, Mixed Vegetable Sambar, Raw Banana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Poriyal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Egg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74596" marR="74596" marT="37297" marB="37297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1538" y="6143644"/>
            <a:ext cx="701040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z="2000" dirty="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Black </a:t>
            </a:r>
            <a:r>
              <a:rPr lang="en-US" sz="2000" dirty="0" err="1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channa</a:t>
            </a:r>
            <a:r>
              <a:rPr lang="en-US" sz="2000" dirty="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/</a:t>
            </a:r>
            <a:r>
              <a:rPr lang="en-US" sz="2000" dirty="0" err="1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Mochai</a:t>
            </a:r>
            <a:r>
              <a:rPr lang="en-US" sz="2000" dirty="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 provided on Non Egg days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Best Practices:-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0067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lvl="0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Implemented from Pre-primary to XII-std </a:t>
            </a:r>
          </a:p>
          <a:p>
            <a:pPr lvl="0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State Share  - Rs.1311.51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Lakhs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for the implementation of MDM for the year 2017-18.</a:t>
            </a:r>
          </a:p>
          <a:p>
            <a:pPr lvl="0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Break Fast scheme 100ml of Hot milk to the students – Rs.925 lakhs under State fund.</a:t>
            </a:r>
          </a:p>
          <a:p>
            <a:pPr lvl="0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Food is prepared in modernized central kitchens and cluster kitchens in a hygienic atmosphere.</a:t>
            </a:r>
          </a:p>
          <a:p>
            <a:pPr lvl="0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Egg is provided to students thrice a week amount Rs.200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lakhs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(U.T Fund)</a:t>
            </a:r>
          </a:p>
          <a:p>
            <a:pPr lvl="0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Safe drinking water has been ensured by installing RO System with multiple water systems for hand washing.</a:t>
            </a:r>
          </a:p>
          <a:p>
            <a:pPr lvl="0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Procurement of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Agmark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diet articles through Co-operative institutions / Govt. undertakings by limited tender system</a:t>
            </a:r>
          </a:p>
          <a:p>
            <a:pPr lvl="0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Conversion of LPG based central kitchen and school based cluster kitchen under U.T Fund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8229600" cy="487362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33CC"/>
                </a:solidFill>
                <a:latin typeface="Monotype Corsiva" pitchFamily="66" charset="0"/>
              </a:rPr>
              <a:t>Cooking Process in central kitchen</a:t>
            </a:r>
            <a:endParaRPr lang="en-IN" sz="4000" b="1" dirty="0" smtClean="0">
              <a:solidFill>
                <a:srgbClr val="0033CC"/>
              </a:solidFill>
              <a:latin typeface="Monotype Corsiv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C:\Users\midmaymeals\Desktop\breakfast photos\boiling of r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31242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3810000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Monotype Corsiva" pitchFamily="66" charset="0"/>
                <a:ea typeface="+mj-ea"/>
                <a:cs typeface="+mj-cs"/>
              </a:rPr>
              <a:t>in cluster kitchen</a:t>
            </a:r>
            <a:endParaRPr lang="en-IN" sz="4000" b="1" dirty="0">
              <a:solidFill>
                <a:srgbClr val="0033CC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" name="Picture 6" descr="F:\MMS NEW\MHRD\2016-17\PHOTOS\koonichampet\2Asambar prepa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91440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07821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  <a:latin typeface="Monotype Corsiva" pitchFamily="66" charset="0"/>
              </a:rPr>
              <a:t>Fresh vegetable for cooking</a:t>
            </a:r>
            <a:endParaRPr lang="en-IN" sz="4000" b="1" dirty="0" smtClean="0">
              <a:solidFill>
                <a:srgbClr val="0033CC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midmaymeals\Desktop\breakfast photos\Fresh vegetab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2590800"/>
          </a:xfrm>
          <a:prstGeom prst="rect">
            <a:avLst/>
          </a:prstGeom>
          <a:noFill/>
        </p:spPr>
      </p:pic>
      <p:pic>
        <p:nvPicPr>
          <p:cNvPr id="2051" name="Picture 3" descr="C:\Users\midmaymeals\Desktop\breakfast photos\cutting vegetab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312420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Cutting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vegetables</a:t>
            </a:r>
            <a:endParaRPr kumimoji="0" lang="en-IN" sz="40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327848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 descr="F:\MMS NEW\MHRD\Photos\Koonichampet photos\IMG_7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8839200" cy="559595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2400" y="361890"/>
            <a:ext cx="8839199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Teachers tasting the food before serving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0690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IN" sz="6600" b="1" dirty="0" smtClean="0"/>
              <a:t>HAND WASH</a:t>
            </a:r>
            <a:endParaRPr lang="en-IN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 descr="C:\Users\NIC\Desktop\Photos\Best practices photo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8382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5356</TotalTime>
  <Words>685</Words>
  <Application>Microsoft Office PowerPoint</Application>
  <PresentationFormat>On-screen Show (4:3)</PresentationFormat>
  <Paragraphs>309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GOVERNMENT OF PUDUCHERRY </vt:lpstr>
      <vt:lpstr>PowerPoint Presentation</vt:lpstr>
      <vt:lpstr> Beneficiaries for the year 2016-17 =41157   Beneficiaries for the year 2017-18=45466                   =4309  </vt:lpstr>
      <vt:lpstr>MENU </vt:lpstr>
      <vt:lpstr>Best Practices:-</vt:lpstr>
      <vt:lpstr>Cooking Process in central kitchen</vt:lpstr>
      <vt:lpstr>Fresh vegetable for cooking</vt:lpstr>
      <vt:lpstr>PowerPoint Presentation</vt:lpstr>
      <vt:lpstr>HAND WASH</vt:lpstr>
      <vt:lpstr> </vt:lpstr>
      <vt:lpstr>District Level Committee  Meeting - Karaikal </vt:lpstr>
      <vt:lpstr>PowerPoint Presentation</vt:lpstr>
      <vt:lpstr>SCHOOL HEALTH PROGRAM 2017-18</vt:lpstr>
      <vt:lpstr>PowerPoint Presentation</vt:lpstr>
      <vt:lpstr>MEASLES- RUBELLA VACCINATION</vt:lpstr>
      <vt:lpstr>PROVIDING HOT MILK </vt:lpstr>
      <vt:lpstr>Nutritious Biscuits Serving  to the Primary Children</vt:lpstr>
      <vt:lpstr>BUDGET PROPOSAL FOR THE YEAR 2018-19</vt:lpstr>
      <vt:lpstr>PROPOSAL  - MME PLAN 2018-19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MIDDAY MEALS LOGO</dc:title>
  <dc:creator>midmaymeals</dc:creator>
  <cp:lastModifiedBy>hp</cp:lastModifiedBy>
  <cp:revision>1532</cp:revision>
  <cp:lastPrinted>2016-01-27T05:57:42Z</cp:lastPrinted>
  <dcterms:created xsi:type="dcterms:W3CDTF">2006-08-16T00:00:00Z</dcterms:created>
  <dcterms:modified xsi:type="dcterms:W3CDTF">2018-05-15T08:41:40Z</dcterms:modified>
</cp:coreProperties>
</file>